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58" r:id="rId4"/>
    <p:sldId id="305" r:id="rId5"/>
    <p:sldId id="260" r:id="rId6"/>
    <p:sldId id="271" r:id="rId7"/>
    <p:sldId id="309" r:id="rId8"/>
    <p:sldId id="310" r:id="rId9"/>
    <p:sldId id="311" r:id="rId10"/>
    <p:sldId id="294" r:id="rId11"/>
    <p:sldId id="312" r:id="rId12"/>
    <p:sldId id="292" r:id="rId13"/>
    <p:sldId id="297" r:id="rId14"/>
    <p:sldId id="313" r:id="rId15"/>
    <p:sldId id="314" r:id="rId16"/>
    <p:sldId id="303" r:id="rId17"/>
    <p:sldId id="270" r:id="rId18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546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095" autoAdjust="0"/>
  </p:normalViewPr>
  <p:slideViewPr>
    <p:cSldViewPr>
      <p:cViewPr varScale="1">
        <p:scale>
          <a:sx n="100" d="100"/>
          <a:sy n="100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hcsndc001b\CHMC-HOP\GrantManagement\1.%20CONTRACTS%20AND%20GRANTS\FY15-16\FY%2015-16%20EHS%20Partnership\Program\Graph\5.%20June%202016%20%20Graphs.xlsx" TargetMode="External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csndc001b\CHMC-HOP\GrantManagement\1.%20CONTRACTS%20AND%20GRANTS\FY15-16\FY%2015-16%20EHS%20Partnership\Program\Graph\5.%20June%202016%20%20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hcsndc001b\CHMC-HOP\GrantManagement\1.%20CONTRACTS%20AND%20GRANTS\FY15-16\FY%2015-16%20EHS%20Partnership\Program\Graph\5.%20June%202016%20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Enrollment 2018-2019</a:t>
            </a:r>
            <a:endParaRPr lang="en-US" dirty="0"/>
          </a:p>
        </c:rich>
      </c:tx>
      <c:layout>
        <c:manualLayout>
          <c:xMode val="edge"/>
          <c:yMode val="edge"/>
          <c:x val="0.32134610826030535"/>
          <c:y val="5.68203193350831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832432013845055E-2"/>
          <c:y val="0.23323053368328958"/>
          <c:w val="0.76937661699204041"/>
          <c:h val="0.445415796891624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ENROLLMENT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66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Sheet1!$B$2:$I$3</c:f>
              <c:strCache>
                <c:ptCount val="8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16</c:v>
                </c:pt>
                <c:pt idx="1">
                  <c:v>16</c:v>
                </c:pt>
                <c:pt idx="2">
                  <c:v>14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16</c:v>
                </c:pt>
                <c:pt idx="7">
                  <c:v>16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Sheet1!$A$5</c:f>
              <c:strCache>
                <c:ptCount val="1"/>
              </c:strCache>
            </c:strRef>
          </c:tx>
          <c:spPr>
            <a:ln w="12700">
              <a:solidFill>
                <a:srgbClr val="333399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strRef>
              <c:f>Sheet1!$B$2:$I$3</c:f>
              <c:strCache>
                <c:ptCount val="8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90720"/>
        <c:axId val="94918528"/>
      </c:lineChart>
      <c:catAx>
        <c:axId val="91790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Monthly Enrollment Requirement - </a:t>
                </a:r>
                <a:r>
                  <a:rPr lang="en-US" dirty="0" smtClean="0"/>
                  <a:t>16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475999182163596"/>
              <c:y val="0.83424376640419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1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918528"/>
        <c:scaling>
          <c:orientation val="minMax"/>
          <c:max val="25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790720"/>
        <c:crosses val="autoZero"/>
        <c:crossBetween val="between"/>
        <c:majorUnit val="5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1211785464061714"/>
          <c:y val="0.35659821592068813"/>
          <c:w val="0.17955293362017175"/>
          <c:h val="0.130861781812157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dirty="0" smtClean="0"/>
              <a:t>Attendance 2018-2019 </a:t>
            </a:r>
            <a:endParaRPr lang="en-US" sz="1200" dirty="0"/>
          </a:p>
        </c:rich>
      </c:tx>
      <c:layout>
        <c:manualLayout>
          <c:xMode val="edge"/>
          <c:yMode val="edge"/>
          <c:x val="0.39783346641497946"/>
          <c:y val="5.77022247160891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Attendance Requirement 85%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Sheet1!$B$29:$I$29</c:f>
              <c:strCache>
                <c:ptCount val="8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Sheet1!$B$30:$I$30</c:f>
              <c:numCache>
                <c:formatCode>0%</c:formatCode>
                <c:ptCount val="8"/>
                <c:pt idx="0">
                  <c:v>0.9</c:v>
                </c:pt>
                <c:pt idx="1">
                  <c:v>0.91</c:v>
                </c:pt>
                <c:pt idx="2">
                  <c:v>0.94</c:v>
                </c:pt>
                <c:pt idx="3">
                  <c:v>0.9</c:v>
                </c:pt>
                <c:pt idx="4">
                  <c:v>0.85</c:v>
                </c:pt>
                <c:pt idx="5">
                  <c:v>0.87</c:v>
                </c:pt>
                <c:pt idx="6">
                  <c:v>0.87</c:v>
                </c:pt>
                <c:pt idx="7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957568"/>
        <c:axId val="94959104"/>
      </c:barChart>
      <c:catAx>
        <c:axId val="949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5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959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957568"/>
        <c:crosses val="autoZero"/>
        <c:crossBetween val="between"/>
        <c:majorUnit val="0.2"/>
        <c:min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2016467330118"/>
          <c:y val="0.27100717118617829"/>
          <c:w val="0.76486084884458494"/>
          <c:h val="0.4499499608626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Percent of Disabilities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Sheet1!$B$10:$I$11</c:f>
              <c:strCache>
                <c:ptCount val="8"/>
                <c:pt idx="0">
                  <c:v>July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Sheet1!$B$12:$I$12</c:f>
              <c:numCache>
                <c:formatCode>0%</c:formatCode>
                <c:ptCount val="8"/>
                <c:pt idx="0">
                  <c:v>0.125</c:v>
                </c:pt>
                <c:pt idx="1">
                  <c:v>0.125</c:v>
                </c:pt>
                <c:pt idx="2">
                  <c:v>0.14285714285714285</c:v>
                </c:pt>
                <c:pt idx="3">
                  <c:v>6.25E-2</c:v>
                </c:pt>
                <c:pt idx="4">
                  <c:v>6.25E-2</c:v>
                </c:pt>
                <c:pt idx="5">
                  <c:v>0.23529411764705882</c:v>
                </c:pt>
                <c:pt idx="6">
                  <c:v>0.25</c:v>
                </c:pt>
                <c:pt idx="7">
                  <c:v>0.1875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022464"/>
        <c:axId val="97204864"/>
      </c:barChart>
      <c:catAx>
        <c:axId val="95022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dirty="0"/>
                  <a:t>Disability Requirement - 10%</a:t>
                </a:r>
              </a:p>
            </c:rich>
          </c:tx>
          <c:layout>
            <c:manualLayout>
              <c:xMode val="edge"/>
              <c:yMode val="edge"/>
              <c:x val="0.31941554376832632"/>
              <c:y val="0.883809229728636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0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204864"/>
        <c:scaling>
          <c:orientation val="minMax"/>
          <c:max val="0.30000000000000004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22464"/>
        <c:crosses val="autoZero"/>
        <c:crossBetween val="between"/>
        <c:majorUnit val="5.000000000000001E-2"/>
        <c:minorUnit val="4.0000000000000114E-3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Types of Disabilities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Types of Disabilities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034864856848352"/>
                  <c:y val="-0.22125948598041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 smtClean="0"/>
                      <a:t>Speech</a:t>
                    </a:r>
                    <a:r>
                      <a:rPr lang="en-US" sz="1100" b="1" baseline="0" dirty="0" smtClean="0"/>
                      <a:t> Delay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baseline="0" dirty="0" smtClean="0"/>
                      <a:t>75%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295971973114648"/>
                  <c:y val="0.22570116693479267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baseline="0" dirty="0" smtClean="0"/>
                      <a:t>Developmental </a:t>
                    </a:r>
                  </a:p>
                  <a:p>
                    <a:r>
                      <a:rPr lang="en-US" sz="1000" b="1" baseline="0" dirty="0" smtClean="0"/>
                      <a:t>Delay</a:t>
                    </a:r>
                  </a:p>
                  <a:p>
                    <a:r>
                      <a:rPr lang="en-US" sz="1000" b="1" baseline="0" dirty="0" smtClean="0"/>
                      <a:t>25%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Sheet2!$A$1:$B$1</c:f>
              <c:strCache>
                <c:ptCount val="2"/>
                <c:pt idx="0">
                  <c:v>Speech Delay</c:v>
                </c:pt>
                <c:pt idx="1">
                  <c:v>Developmental Delay</c:v>
                </c:pt>
              </c:strCache>
            </c:strRef>
          </c:cat>
          <c:val>
            <c:numRef>
              <c:f>Sheet2!$A$2:$B$2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0.8101</cdr:x>
      <cdr:y>0.56683</cdr:y>
    </cdr:from>
    <cdr:to>
      <cdr:x>0.98255</cdr:x>
      <cdr:y>0.63338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43809" y="1756642"/>
          <a:ext cx="1632995" cy="2411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9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en-US" sz="9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0.8101</cdr:x>
      <cdr:y>0.21402</cdr:y>
    </cdr:from>
    <cdr:to>
      <cdr:x>0.97315</cdr:x>
      <cdr:y>0.33693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43809" y="504842"/>
          <a:ext cx="1543322" cy="416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9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en-US" sz="900" b="1" i="0" u="none" strike="noStrike" baseline="0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0.0534</cdr:x>
      <cdr:y>0.43499</cdr:y>
    </cdr:from>
    <cdr:to>
      <cdr:x>0.7944</cdr:x>
      <cdr:y>0.44017</cdr:y>
    </cdr:to>
    <cdr:sp macro="" textlink="">
      <cdr:nvSpPr>
        <cdr:cNvPr id="6" name="Straight Connector 5"/>
        <cdr:cNvSpPr/>
      </cdr:nvSpPr>
      <cdr:spPr bwMode="auto">
        <a:xfrm xmlns:a="http://schemas.openxmlformats.org/drawingml/2006/main">
          <a:off x="304800" y="795516"/>
          <a:ext cx="4229437" cy="9473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0.11513</cdr:x>
      <cdr:y>0.5815</cdr:y>
    </cdr:from>
    <cdr:to>
      <cdr:x>0.88988</cdr:x>
      <cdr:y>0.5819</cdr:y>
    </cdr:to>
    <cdr:sp macro="" textlink="">
      <cdr:nvSpPr>
        <cdr:cNvPr id="6145" name="Line 102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57200" y="2133600"/>
          <a:ext cx="3076731" cy="14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0.35644</cdr:x>
      <cdr:y>0.14553</cdr:y>
    </cdr:from>
    <cdr:to>
      <cdr:x>0.53465</cdr:x>
      <cdr:y>0.18979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8800" y="542925"/>
          <a:ext cx="914400" cy="16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0.15842</cdr:x>
      <cdr:y>0.07064</cdr:y>
    </cdr:from>
    <cdr:to>
      <cdr:x>0.85891</cdr:x>
      <cdr:y>0.14894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2800" y="263525"/>
          <a:ext cx="359410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Monthly Disabilities 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Enrollment  2018 -2019</a:t>
          </a:r>
        </a:p>
        <a:p xmlns:a="http://schemas.openxmlformats.org/drawingml/2006/main">
          <a:pPr algn="ctr"/>
          <a:endParaRPr lang="en-US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defTabSz="91342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372" y="4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6" rIns="91311" bIns="45656" numCol="1" anchor="t" anchorCtr="0" compatLnSpc="1">
            <a:prstTxWarp prst="textNoShape">
              <a:avLst/>
            </a:prstTxWarp>
          </a:bodyPr>
          <a:lstStyle>
            <a:lvl1pPr algn="r" defTabSz="91342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59188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6" rIns="91311" bIns="45656" numCol="1" anchor="b" anchorCtr="0" compatLnSpc="1">
            <a:prstTxWarp prst="textNoShape">
              <a:avLst/>
            </a:prstTxWarp>
          </a:bodyPr>
          <a:lstStyle>
            <a:lvl1pPr defTabSz="91342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372" y="6659188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6" rIns="91311" bIns="45656" numCol="1" anchor="b" anchorCtr="0" compatLnSpc="1">
            <a:prstTxWarp prst="textNoShape">
              <a:avLst/>
            </a:prstTxWarp>
          </a:bodyPr>
          <a:lstStyle>
            <a:lvl1pPr algn="r" defTabSz="913428">
              <a:defRPr sz="1200"/>
            </a:lvl1pPr>
          </a:lstStyle>
          <a:p>
            <a:pPr>
              <a:defRPr/>
            </a:pPr>
            <a:fld id="{E9ECD0F5-7BAE-4356-BC1F-FFF44219F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8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>
            <a:lvl1pPr defTabSz="9317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372" y="4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>
            <a:lvl1pPr algn="r" defTabSz="9317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014" y="3329016"/>
            <a:ext cx="7388058" cy="315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9188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b" anchorCtr="0" compatLnSpc="1">
            <a:prstTxWarp prst="textNoShape">
              <a:avLst/>
            </a:prstTxWarp>
          </a:bodyPr>
          <a:lstStyle>
            <a:lvl1pPr defTabSz="9317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372" y="6659188"/>
            <a:ext cx="4002701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6" tIns="46578" rIns="93156" bIns="46578" numCol="1" anchor="b" anchorCtr="0" compatLnSpc="1">
            <a:prstTxWarp prst="textNoShape">
              <a:avLst/>
            </a:prstTxWarp>
          </a:bodyPr>
          <a:lstStyle>
            <a:lvl1pPr algn="r" defTabSz="931788">
              <a:defRPr sz="1200"/>
            </a:lvl1pPr>
          </a:lstStyle>
          <a:p>
            <a:pPr>
              <a:defRPr/>
            </a:pPr>
            <a:fld id="{A0159649-1234-48A7-A364-B66CC1357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54" indent="-275405" defTabSz="931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21" indent="-220324" defTabSz="931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69" indent="-220324" defTabSz="931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917" indent="-220324" defTabSz="931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65" indent="-220324" defTabSz="931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214" indent="-220324" defTabSz="931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62" indent="-220324" defTabSz="931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510" indent="-220324" defTabSz="931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84EA1-5FC5-4DA1-B8EE-EEF44B157D0C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14" y="3330175"/>
            <a:ext cx="7388058" cy="315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51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7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2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9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7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0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44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8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1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8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4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9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3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3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59649-1234-48A7-A364-B66CC1357AA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1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A9F9C3-36D8-44B7-A7FA-5B14630E89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E27B8-5BBC-405F-A53A-16E386055B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BF0C137-E325-4E6A-9AA6-AB4A89D7DC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AF70-308F-4F0E-A32F-4E6AD78F0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970B1D-E296-413E-B334-4B0D54DE9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3F28CE-7376-487F-BB71-6BAC786B8B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15C8D1F-7436-4959-A0BC-9198B2A8F6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DEF9FE0-4948-495D-A662-753431ECB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04B94D-C735-4779-925C-FFC3B7F2DD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11BCAC-BC78-4435-9666-D8514936F4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077F83-7622-4FCF-BCEB-3B48E662C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0476C3-D138-4852-8955-FC51A1263E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D15C6-D784-42A6-9C10-08B2B31716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57400"/>
            <a:ext cx="9144000" cy="3254375"/>
          </a:xfrm>
        </p:spPr>
        <p:txBody>
          <a:bodyPr lIns="91407" tIns="45704" rIns="91407" bIns="45704">
            <a:normAutofit/>
          </a:bodyPr>
          <a:lstStyle/>
          <a:p>
            <a:pPr marL="0" indent="0" algn="ctr" defTabSz="1017588" eaLnBrk="1" hangingPunct="1">
              <a:lnSpc>
                <a:spcPct val="80000"/>
              </a:lnSpc>
              <a:buFontTx/>
              <a:buNone/>
            </a:pPr>
            <a:r>
              <a:rPr lang="en-US" alt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Community Health, Education and Recreation Resource of California Hospital Medical Center</a:t>
            </a:r>
            <a:r>
              <a:rPr lang="en-US" alt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Co</a:t>
            </a:r>
            <a:r>
              <a:rPr lang="en-US" altLang="en-US" sz="2000" dirty="0" smtClean="0">
                <a:solidFill>
                  <a:schemeClr val="bg1"/>
                </a:solidFill>
              </a:rPr>
              <a:t>mmunity Education, Health and Recreation </a:t>
            </a:r>
          </a:p>
          <a:p>
            <a:pPr marL="0" indent="0" algn="ctr" defTabSz="1017588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Resource of California Hospital Medical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4114801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ANNUAL REPORT</a:t>
            </a:r>
          </a:p>
          <a:p>
            <a:pPr algn="ctr"/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2018</a:t>
            </a:r>
            <a:endParaRPr lang="en-US" sz="3200" b="1" dirty="0"/>
          </a:p>
        </p:txBody>
      </p:sp>
      <p:pic>
        <p:nvPicPr>
          <p:cNvPr id="7" name="Picture 4" descr="H:\HOPE STREET FAMILY CENTER\Logos\Hope Street Margolis-darker 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19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3048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EARLY HEAD START FAMILY CHILDCARE PARTNERSHIP PROGRAM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"/>
          <p:cNvSpPr>
            <a:spLocks/>
          </p:cNvSpPr>
          <p:nvPr/>
        </p:nvSpPr>
        <p:spPr bwMode="auto">
          <a:xfrm>
            <a:off x="1143000" y="0"/>
            <a:ext cx="7086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School Readiness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20800" y="1079500"/>
            <a:ext cx="7010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 dirty="0" smtClean="0">
                <a:solidFill>
                  <a:srgbClr val="FF0000"/>
                </a:solidFill>
              </a:rPr>
              <a:t>Goals</a:t>
            </a:r>
            <a:endParaRPr lang="en-US" altLang="en-US" sz="1800" b="1" i="1" u="sng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b="1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>
                <a:solidFill>
                  <a:srgbClr val="FF0000"/>
                </a:solidFill>
              </a:rPr>
              <a:t>Children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will learn about themselves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 Children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will learn about their feelings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 Children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will learn about others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 Children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will learn about communicating 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 Children 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will acquire thinking skills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1800" i="1" dirty="0" smtClean="0">
                <a:solidFill>
                  <a:srgbClr val="FF0000"/>
                </a:solidFill>
              </a:rPr>
              <a:t>Children will learn about  moving and doing 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 dirty="0" smtClean="0"/>
              <a:t>Our Philosophy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School readiness is </a:t>
            </a:r>
            <a:r>
              <a:rPr lang="en-US" altLang="en-US" sz="1800" dirty="0"/>
              <a:t>rooted in the interactions that </a:t>
            </a:r>
            <a:r>
              <a:rPr lang="en-US" altLang="en-US" sz="1800" dirty="0" smtClean="0"/>
              <a:t>young children have </a:t>
            </a:r>
            <a:r>
              <a:rPr lang="en-US" altLang="en-US" sz="1800" dirty="0"/>
              <a:t>with their caregivers and </a:t>
            </a:r>
            <a:r>
              <a:rPr lang="en-US" altLang="en-US" sz="1800" dirty="0" smtClean="0"/>
              <a:t>early </a:t>
            </a:r>
            <a:r>
              <a:rPr lang="en-US" altLang="en-US" sz="1800" dirty="0"/>
              <a:t>environments.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 dirty="0" smtClean="0"/>
              <a:t>Our Approach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We provide a continuum </a:t>
            </a:r>
            <a:r>
              <a:rPr lang="en-US" altLang="en-US" sz="1800" dirty="0"/>
              <a:t>of health, mental health, family support, and early childhood education </a:t>
            </a:r>
            <a:r>
              <a:rPr lang="en-US" altLang="en-US" sz="1800" dirty="0" smtClean="0"/>
              <a:t>services that improves </a:t>
            </a:r>
            <a:r>
              <a:rPr lang="en-US" altLang="en-US" sz="1800" dirty="0"/>
              <a:t>children’s environments, </a:t>
            </a:r>
            <a:r>
              <a:rPr lang="en-US" altLang="en-US" sz="1800" dirty="0" smtClean="0"/>
              <a:t>promotes </a:t>
            </a:r>
            <a:r>
              <a:rPr lang="en-US" altLang="en-US" sz="1800" dirty="0"/>
              <a:t>early </a:t>
            </a:r>
            <a:r>
              <a:rPr lang="en-US" altLang="en-US" sz="1800" dirty="0" smtClean="0"/>
              <a:t>development, and supports </a:t>
            </a:r>
            <a:r>
              <a:rPr lang="en-US" altLang="en-US" sz="1800" dirty="0"/>
              <a:t>parents in their role as their child’s first </a:t>
            </a:r>
            <a:r>
              <a:rPr lang="en-US" altLang="en-US" sz="1800" dirty="0" smtClean="0"/>
              <a:t>teacher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"/>
          <p:cNvSpPr>
            <a:spLocks/>
          </p:cNvSpPr>
          <p:nvPr/>
        </p:nvSpPr>
        <p:spPr bwMode="auto">
          <a:xfrm>
            <a:off x="381000" y="0"/>
            <a:ext cx="822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School Readiness</a:t>
            </a:r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533400" y="80645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Desired Outcomes: Healthy physical, cognitive, social, language, and emotional development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447800" y="1828800"/>
            <a:ext cx="701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Children’s </a:t>
            </a:r>
            <a:r>
              <a:rPr lang="en-US" altLang="en-US" sz="1800" dirty="0" smtClean="0">
                <a:solidFill>
                  <a:prstClr val="black"/>
                </a:solidFill>
              </a:rPr>
              <a:t>progress in each developmental domain is </a:t>
            </a:r>
            <a:r>
              <a:rPr lang="en-US" altLang="en-US" sz="1800" dirty="0" smtClean="0">
                <a:solidFill>
                  <a:prstClr val="black"/>
                </a:solidFill>
              </a:rPr>
              <a:t>assessed on a quarterly </a:t>
            </a:r>
            <a:r>
              <a:rPr lang="en-US" altLang="en-US" sz="1800" dirty="0" smtClean="0">
                <a:solidFill>
                  <a:prstClr val="black"/>
                </a:solidFill>
              </a:rPr>
              <a:t>basis</a:t>
            </a:r>
            <a:r>
              <a:rPr lang="en-US" altLang="en-US" sz="1800" dirty="0">
                <a:solidFill>
                  <a:prstClr val="black"/>
                </a:solidFill>
              </a:rPr>
              <a:t> </a:t>
            </a:r>
            <a:r>
              <a:rPr lang="en-US" altLang="en-US" sz="1800" dirty="0" smtClean="0">
                <a:solidFill>
                  <a:prstClr val="black"/>
                </a:solidFill>
              </a:rPr>
              <a:t>and is used for instructional planning and to individualize early care and education services for each child.</a:t>
            </a:r>
            <a:endParaRPr lang="en-US" altLang="en-US" sz="18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Desired </a:t>
            </a:r>
            <a:r>
              <a:rPr lang="en-US" altLang="en-US" sz="1800" dirty="0" smtClean="0">
                <a:solidFill>
                  <a:prstClr val="black"/>
                </a:solidFill>
              </a:rPr>
              <a:t>Results Developmental Profile (2015) quarterly mean domain subscale scores demonstrate children’s competency in meeting and exceed target mastery goals</a:t>
            </a:r>
            <a:r>
              <a:rPr lang="en-US" altLang="en-US" sz="1800" dirty="0" smtClean="0">
                <a:solidFill>
                  <a:prstClr val="black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alatorred\AppData\Local\Microsoft\Windows\Temporary Internet Files\Content.IE5\K30VR6AU\learning-422692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7112"/>
            <a:ext cx="2262187" cy="26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9850"/>
            <a:ext cx="96012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/>
          </p:cNvSpPr>
          <p:nvPr/>
        </p:nvSpPr>
        <p:spPr bwMode="auto">
          <a:xfrm>
            <a:off x="457200" y="0"/>
            <a:ext cx="822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Parent Involvement Opportunities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23495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33400" y="762000"/>
            <a:ext cx="80772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Volunteering within </a:t>
            </a:r>
            <a:r>
              <a:rPr lang="en-US" altLang="en-US" sz="1600" dirty="0"/>
              <a:t>the EHS program and California Hospital Medical Center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Family Literacy Classes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S</a:t>
            </a:r>
            <a:r>
              <a:rPr lang="en-US" altLang="en-US" sz="1600" dirty="0" smtClean="0"/>
              <a:t>ocialization 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Educational Workshops </a:t>
            </a:r>
            <a:r>
              <a:rPr lang="en-US" altLang="en-US" sz="1600" dirty="0"/>
              <a:t>and </a:t>
            </a:r>
            <a:r>
              <a:rPr lang="en-US" altLang="en-US" sz="1600" dirty="0" smtClean="0"/>
              <a:t>Classes 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Healthy Lifestyle Activities: Yoga and Cooking Classes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Health, Self Assessment, and Community Assessment Committees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dirty="0"/>
              <a:t> Parent Committee and Policy Council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/>
          </p:cNvSpPr>
          <p:nvPr/>
        </p:nvSpPr>
        <p:spPr bwMode="auto">
          <a:xfrm>
            <a:off x="457200" y="0"/>
            <a:ext cx="8229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Parent </a:t>
            </a:r>
            <a:r>
              <a:rPr lang="en-US" altLang="en-US" sz="2800" b="1" u="sng" dirty="0" smtClean="0"/>
              <a:t>Success Story</a:t>
            </a:r>
            <a:endParaRPr lang="en-US" altLang="en-US" sz="2800" b="1" u="sng" dirty="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343400" y="762000"/>
            <a:ext cx="42672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/>
              <a:t>As a </a:t>
            </a:r>
            <a:r>
              <a:rPr lang="en-US" sz="1600" dirty="0" smtClean="0"/>
              <a:t>parent </a:t>
            </a:r>
            <a:r>
              <a:rPr lang="en-US" sz="1600" dirty="0"/>
              <a:t>of a child who was born at California Hospital and who has special health challenges, I know how important it is to have excellent care. And once you leave the hospital, when you have a child with special needs, it is so very important to have someone to listen, to help, and who understands. My husband and I desperately needed help with Nicholas– and we will be forever grateful to the Hope Street </a:t>
            </a:r>
            <a:r>
              <a:rPr lang="en-US" sz="1600" dirty="0" smtClean="0"/>
              <a:t>Margolis Family </a:t>
            </a:r>
            <a:r>
              <a:rPr lang="en-US" sz="1600" dirty="0"/>
              <a:t>Center </a:t>
            </a:r>
            <a:r>
              <a:rPr lang="en-US" sz="1600" dirty="0" smtClean="0"/>
              <a:t>Early Head Start Program for </a:t>
            </a:r>
            <a:r>
              <a:rPr lang="en-US" sz="1600" dirty="0"/>
              <a:t>standing by our side during difficult times, for providing excellent services, and for believing in the future of our son. </a:t>
            </a:r>
            <a:endParaRPr lang="en-US" sz="1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My son and I attended Family Literacy classes and received home-visits from EHS staff.  I have served as the Policy Council President. The education and support that was offered to our family was exactly what we needed.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- Nancy</a:t>
            </a:r>
            <a:endParaRPr lang="en-US" altLang="en-US" sz="1600" dirty="0"/>
          </a:p>
        </p:txBody>
      </p:sp>
      <p:pic>
        <p:nvPicPr>
          <p:cNvPr id="6" name="Picture 5" descr="voluntaria del progra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9584"/>
            <a:ext cx="3516788" cy="257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6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550"/>
            <a:ext cx="9144000" cy="7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543800" cy="739775"/>
          </a:xfrm>
        </p:spPr>
        <p:txBody>
          <a:bodyPr lIns="82058" tIns="41029" rIns="82058" bIns="41029"/>
          <a:lstStyle/>
          <a:p>
            <a:pPr eaLnBrk="1" hangingPunct="1"/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EHS CCP End of Year Financials</a:t>
            </a:r>
            <a:endParaRPr lang="en-US" altLang="en-US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812" name="Group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8819"/>
              </p:ext>
            </p:extLst>
          </p:nvPr>
        </p:nvGraphicFramePr>
        <p:xfrm>
          <a:off x="2057400" y="1676400"/>
          <a:ext cx="6629400" cy="4345235"/>
        </p:xfrm>
        <a:graphic>
          <a:graphicData uri="http://schemas.openxmlformats.org/drawingml/2006/table">
            <a:tbl>
              <a:tblPr/>
              <a:tblGrid>
                <a:gridCol w="2390288"/>
                <a:gridCol w="1495695"/>
                <a:gridCol w="1257138"/>
                <a:gridCol w="1156692"/>
                <a:gridCol w="329587"/>
              </a:tblGrid>
              <a:tr h="326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 JULY 1, 2017– June 30, 2018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Federal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Federal Training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Non-Federal Funds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PERSONNEL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Salaries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$107,559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Fringe Benefits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$31,403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TRAVEL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SUPPLIES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$96,864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TRAINING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$8,958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CONTRACTUAL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$55,257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OTHER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$2,207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$82,106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Indirect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$26,176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OPERATIONS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$319,466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$8,958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$82,106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05" name="Picture 196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884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550"/>
            <a:ext cx="9144000" cy="7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914400" y="457200"/>
            <a:ext cx="8229600" cy="739775"/>
          </a:xfrm>
        </p:spPr>
        <p:txBody>
          <a:bodyPr lIns="82058" tIns="41029" rIns="82058" bIns="41029"/>
          <a:lstStyle/>
          <a:p>
            <a:pPr eaLnBrk="1" hangingPunct="1"/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EHS CCP FY 2018-19 Budget Projections</a:t>
            </a:r>
            <a:endParaRPr lang="en-US" altLang="en-US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812" name="Group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05586"/>
              </p:ext>
            </p:extLst>
          </p:nvPr>
        </p:nvGraphicFramePr>
        <p:xfrm>
          <a:off x="2133600" y="1676400"/>
          <a:ext cx="6705600" cy="4224338"/>
        </p:xfrm>
        <a:graphic>
          <a:graphicData uri="http://schemas.openxmlformats.org/drawingml/2006/table">
            <a:tbl>
              <a:tblPr/>
              <a:tblGrid>
                <a:gridCol w="2417763"/>
                <a:gridCol w="1512887"/>
                <a:gridCol w="1271588"/>
                <a:gridCol w="1169987"/>
                <a:gridCol w="3333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Federal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Federal Training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Non-Federal Funds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PERSONNEL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Salaries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$115,988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Fringe Benefits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$33,901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SUPPLIES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$34,451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TRAINING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$7,295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CONTRACTUAL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$175,112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OTHER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$4,516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$100,241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Indirect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$29,700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OPERATIONS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$393,668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$7,295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$100,241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31" name="Picture 196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884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"/>
          <p:cNvSpPr>
            <a:spLocks noGrp="1"/>
          </p:cNvSpPr>
          <p:nvPr>
            <p:ph type="title" idx="4294967295"/>
          </p:nvPr>
        </p:nvSpPr>
        <p:spPr>
          <a:xfrm>
            <a:off x="838200" y="762000"/>
            <a:ext cx="7391400" cy="739775"/>
          </a:xfrm>
        </p:spPr>
        <p:txBody>
          <a:bodyPr lIns="82058" tIns="41029" rIns="82058" bIns="41029">
            <a:noAutofit/>
          </a:bodyPr>
          <a:lstStyle/>
          <a:p>
            <a:pPr algn="l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EHS CCP  Federal and Non-Federal Share Budget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158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84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708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85937"/>
              </p:ext>
            </p:extLst>
          </p:nvPr>
        </p:nvGraphicFramePr>
        <p:xfrm>
          <a:off x="2209800" y="1752600"/>
          <a:ext cx="4249738" cy="1497013"/>
        </p:xfrm>
        <a:graphic>
          <a:graphicData uri="http://schemas.openxmlformats.org/drawingml/2006/table">
            <a:tbl>
              <a:tblPr/>
              <a:tblGrid>
                <a:gridCol w="2921000"/>
                <a:gridCol w="13287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A546"/>
                          </a:solidFill>
                          <a:effectLst/>
                          <a:latin typeface="Arial" charset="0"/>
                        </a:rPr>
                        <a:t>HSFC – EHS CCP Program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2018 -2019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Share Budget Total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$320,608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Non-Federal Share Budget 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$80,152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Early Head Start CCP Budget Total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$400,760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9" name="Text Box 186"/>
          <p:cNvSpPr txBox="1">
            <a:spLocks noChangeArrowheads="1"/>
          </p:cNvSpPr>
          <p:nvPr/>
        </p:nvSpPr>
        <p:spPr bwMode="auto">
          <a:xfrm>
            <a:off x="1744683" y="3733800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 dirty="0"/>
              <a:t>Audits &amp; Reviews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b="1" dirty="0" smtClean="0"/>
              <a:t>2018 A133 </a:t>
            </a:r>
            <a:r>
              <a:rPr lang="en-US" altLang="en-US" sz="1800" b="1" dirty="0"/>
              <a:t>a</a:t>
            </a:r>
            <a:r>
              <a:rPr lang="en-US" altLang="en-US" sz="1800" b="1" dirty="0" smtClean="0"/>
              <a:t>udit completed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/>
              <a:t>	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No findings 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186113" y="3054350"/>
            <a:ext cx="2727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chemeClr val="bg1"/>
                </a:solidFill>
                <a:ea typeface="ＭＳ Ｐゴシック" pitchFamily="34" charset="-128"/>
              </a:rPr>
              <a:t>TEXT HERE</a:t>
            </a:r>
          </a:p>
        </p:txBody>
      </p:sp>
      <p:pic>
        <p:nvPicPr>
          <p:cNvPr id="17411" name="Picture 2" descr="S:\Clients\CLIENTS A-S\Hope Street Family Center\HSF-001 COLLATERAL PACKAGE\Creative\comp\Power Point temp\jpegs\HSF_001_PPT_C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1295400"/>
            <a:ext cx="9144000" cy="10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ea typeface="ＭＳ Ｐゴシック" pitchFamily="34" charset="-128"/>
              </a:rPr>
              <a:t>HOPE </a:t>
            </a:r>
            <a:r>
              <a:rPr lang="en-US" altLang="en-US" sz="2200" b="1" dirty="0" smtClean="0">
                <a:solidFill>
                  <a:schemeClr val="bg1"/>
                </a:solidFill>
                <a:ea typeface="ＭＳ Ｐゴシック" pitchFamily="34" charset="-128"/>
              </a:rPr>
              <a:t>STREET MARGOLIS </a:t>
            </a:r>
            <a:r>
              <a:rPr lang="en-US" altLang="en-US" sz="2200" b="1" dirty="0">
                <a:solidFill>
                  <a:schemeClr val="bg1"/>
                </a:solidFill>
                <a:ea typeface="ＭＳ Ｐゴシック" pitchFamily="34" charset="-128"/>
              </a:rPr>
              <a:t>FAMILY CENTER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ea typeface="ＭＳ Ｐゴシック" pitchFamily="34" charset="-128"/>
              </a:rPr>
              <a:t>Early Head Start Program</a:t>
            </a:r>
          </a:p>
        </p:txBody>
      </p:sp>
      <p:pic>
        <p:nvPicPr>
          <p:cNvPr id="17413" name="Picture 9" descr="Z:\Logos-CHMC\CHMC-DH Logos-JPG\dh_chmc_grysc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953000"/>
            <a:ext cx="2165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defTabSz="4095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9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95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9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9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ea typeface="ＭＳ Ｐゴシック" pitchFamily="34" charset="-128"/>
              </a:rPr>
              <a:t>California </a:t>
            </a:r>
            <a:r>
              <a:rPr lang="en-US" altLang="en-US" sz="2800" b="1" dirty="0">
                <a:ea typeface="ＭＳ Ｐゴシック" pitchFamily="34" charset="-128"/>
              </a:rPr>
              <a:t>Hospital Medical Center</a:t>
            </a:r>
          </a:p>
        </p:txBody>
      </p:sp>
      <p:sp>
        <p:nvSpPr>
          <p:cNvPr id="3076" name="Content Placeholder 13"/>
          <p:cNvSpPr txBox="1">
            <a:spLocks/>
          </p:cNvSpPr>
          <p:nvPr/>
        </p:nvSpPr>
        <p:spPr bwMode="auto">
          <a:xfrm>
            <a:off x="4294188" y="1143000"/>
            <a:ext cx="45720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marL="307975" indent="-307975" defTabSz="4095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95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95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9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9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9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ea typeface="ＭＳ Ｐゴシック" pitchFamily="34" charset="-128"/>
              </a:rPr>
              <a:t>The mission of California Hospital Medical Center is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>
                <a:ea typeface="ＭＳ Ｐゴシック" pitchFamily="34" charset="-128"/>
              </a:rPr>
              <a:t>Deliver compassionate, high quality, affordable health services;</a:t>
            </a: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>
                <a:ea typeface="ＭＳ Ｐゴシック" pitchFamily="34" charset="-128"/>
              </a:rPr>
              <a:t>Provide direct services </a:t>
            </a:r>
            <a:r>
              <a:rPr lang="en-US" altLang="en-US" sz="1600" dirty="0" smtClean="0">
                <a:ea typeface="ＭＳ Ｐゴシック" pitchFamily="34" charset="-128"/>
              </a:rPr>
              <a:t>to those </a:t>
            </a:r>
            <a:r>
              <a:rPr lang="en-US" altLang="en-US" sz="1600" dirty="0">
                <a:ea typeface="ＭＳ Ｐゴシック" pitchFamily="34" charset="-128"/>
              </a:rPr>
              <a:t>who are poor and </a:t>
            </a:r>
            <a:r>
              <a:rPr lang="en-US" altLang="en-US" sz="1600" dirty="0" smtClean="0">
                <a:ea typeface="ＭＳ Ｐゴシック" pitchFamily="34" charset="-128"/>
              </a:rPr>
              <a:t>disenfranchised and </a:t>
            </a:r>
            <a:r>
              <a:rPr lang="en-US" altLang="en-US" sz="1600" dirty="0">
                <a:ea typeface="ＭＳ Ｐゴシック" pitchFamily="34" charset="-128"/>
              </a:rPr>
              <a:t>to advocate on their behalf;</a:t>
            </a: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>
                <a:ea typeface="ＭＳ Ｐゴシック" pitchFamily="34" charset="-128"/>
              </a:rPr>
              <a:t>Partner with others in the community to improve the quality of life.</a:t>
            </a: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>
              <a:ea typeface="ＭＳ Ｐゴシック" pitchFamily="34" charset="-128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678488" y="1411288"/>
            <a:ext cx="26336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7813" y="4235450"/>
            <a:ext cx="26320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Tx/>
              <a:buNone/>
            </a:pPr>
            <a:r>
              <a:rPr lang="en-US" altLang="en-US" sz="2000" b="1" i="1" dirty="0">
                <a:ea typeface="ＭＳ Ｐゴシック" pitchFamily="34" charset="-128"/>
              </a:rPr>
              <a:t>“Health is more than not being sick; it is well-being in mind, body, and community“</a:t>
            </a:r>
          </a:p>
          <a:p>
            <a:pPr eaLnBrk="1" hangingPunct="1">
              <a:lnSpc>
                <a:spcPct val="90000"/>
              </a:lnSpc>
              <a:spcAft>
                <a:spcPts val="1075"/>
              </a:spcAft>
              <a:buClr>
                <a:srgbClr val="E4A546"/>
              </a:buClr>
              <a:buFontTx/>
              <a:buNone/>
            </a:pPr>
            <a:endParaRPr lang="en-US" altLang="en-US" sz="2000" b="1" i="1" dirty="0">
              <a:ea typeface="ＭＳ Ｐゴシック" pitchFamily="34" charset="-128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255963" y="4273634"/>
            <a:ext cx="5195887" cy="18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ea typeface="ＭＳ Ｐゴシック" pitchFamily="34" charset="-128"/>
              </a:rPr>
              <a:t>California Hospital Medical Center (CHMC), a non-profit community teaching hospital, has been serving the needs of central and downtown Los Angeles since 1887. As one of our city’s major birthing centers, delivering </a:t>
            </a:r>
            <a:r>
              <a:rPr lang="en-US" altLang="en-US" sz="1600" dirty="0" smtClean="0">
                <a:ea typeface="ＭＳ Ｐゴシック" pitchFamily="34" charset="-128"/>
              </a:rPr>
              <a:t>nearly 4,000 infants </a:t>
            </a:r>
            <a:r>
              <a:rPr lang="en-US" altLang="en-US" sz="1600" dirty="0">
                <a:ea typeface="ＭＳ Ｐゴシック" pitchFamily="34" charset="-128"/>
              </a:rPr>
              <a:t>each year, CHMC has long been considered a center of excellence in its work with pregnant women, infants, and children.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295400"/>
            <a:ext cx="3913187" cy="29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:\Clients\CLIENTS A-S\Hope Street Family Center\HSF-001 COLLATERAL PACKAGE\Creative\comp\Power Point temp\jpegs\HSF_001_PPT_C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13"/>
          <p:cNvSpPr>
            <a:spLocks noGrp="1"/>
          </p:cNvSpPr>
          <p:nvPr>
            <p:ph idx="4294967295"/>
          </p:nvPr>
        </p:nvSpPr>
        <p:spPr>
          <a:xfrm>
            <a:off x="1981201" y="2017713"/>
            <a:ext cx="6858000" cy="2352675"/>
          </a:xfrm>
        </p:spPr>
        <p:txBody>
          <a:bodyPr lIns="82058" tIns="41029" rIns="82058" bIns="41029">
            <a:normAutofit lnSpcReduction="10000"/>
          </a:bodyPr>
          <a:lstStyle/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Tx/>
              <a:buNone/>
            </a:pPr>
            <a:r>
              <a:rPr lang="en-US" altLang="en-US" sz="1800" b="1" dirty="0" smtClean="0"/>
              <a:t>The mission of the Hope Street Early Head Start Program is to:</a:t>
            </a:r>
          </a:p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 smtClean="0"/>
              <a:t>Enhance the capacity of parents and families to nurture and care for their children.</a:t>
            </a:r>
          </a:p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 smtClean="0"/>
              <a:t>Promote children’s overall health, development, school readiness, and academic achievement.</a:t>
            </a:r>
          </a:p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 typeface="Arial" charset="0"/>
              <a:buChar char="⚫"/>
            </a:pPr>
            <a:r>
              <a:rPr lang="en-US" altLang="en-US" sz="1600" dirty="0" smtClean="0"/>
              <a:t>Strengthen existing service delivery networks and foster community partnerships, by developing services that are accessible and responsive to the community we serve.</a:t>
            </a:r>
          </a:p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 smtClean="0"/>
          </a:p>
          <a:p>
            <a:pPr marL="381000" indent="-381000" defTabSz="1017588" eaLnBrk="1" hangingPunct="1">
              <a:lnSpc>
                <a:spcPct val="90000"/>
              </a:lnSpc>
              <a:spcAft>
                <a:spcPts val="600"/>
              </a:spcAft>
              <a:buClr>
                <a:srgbClr val="E4A546"/>
              </a:buClr>
              <a:buFont typeface="Arial" charset="0"/>
              <a:buChar char="⚫"/>
            </a:pPr>
            <a:endParaRPr lang="en-US" altLang="en-US" sz="160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81200" y="4572000"/>
            <a:ext cx="6608763" cy="141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538"/>
              </a:spcAft>
              <a:buClr>
                <a:srgbClr val="E4A546"/>
              </a:buClr>
              <a:buFontTx/>
              <a:buNone/>
            </a:pPr>
            <a:r>
              <a:rPr lang="en-US" altLang="en-US" sz="1600" dirty="0">
                <a:ea typeface="ＭＳ Ｐゴシック" pitchFamily="34" charset="-128"/>
              </a:rPr>
              <a:t>Hope Street’s Early Head Start Program was established in 1997 as a collaboration between California Hospital Medical Center and the University of California, Los Angeles. </a:t>
            </a:r>
            <a:r>
              <a:rPr lang="en-US" altLang="en-US" sz="1600" dirty="0" smtClean="0">
                <a:ea typeface="ＭＳ Ｐゴシック" pitchFamily="34" charset="-128"/>
              </a:rPr>
              <a:t>Located adjacent to the hospital campus, our </a:t>
            </a:r>
            <a:r>
              <a:rPr lang="en-US" altLang="en-US" sz="1600" dirty="0">
                <a:ea typeface="ＭＳ Ｐゴシック" pitchFamily="34" charset="-128"/>
              </a:rPr>
              <a:t>Early Head Start program provides a continuum of early care and education, health and nutrition, mental health, disabilities, and family services that support young children and their families. </a:t>
            </a:r>
          </a:p>
        </p:txBody>
      </p:sp>
      <p:pic>
        <p:nvPicPr>
          <p:cNvPr id="1027" name="Picture 3" descr="H:\HOPE STREET FAMILY CENTER\Logos\Hope Street Margolis-darker recta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41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31850" y="806450"/>
            <a:ext cx="7620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600200" y="1219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6149" name="Picture 9" descr="hsfc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26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7239000" y="1816100"/>
            <a:ext cx="1600200" cy="4078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Service Area: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The </a:t>
            </a:r>
            <a:r>
              <a:rPr lang="en-US" altLang="en-US" sz="1400" dirty="0" smtClean="0">
                <a:solidFill>
                  <a:prstClr val="black"/>
                </a:solidFill>
              </a:rPr>
              <a:t> EHS geographic area  </a:t>
            </a:r>
            <a:r>
              <a:rPr lang="en-US" altLang="en-US" sz="1400" dirty="0">
                <a:solidFill>
                  <a:prstClr val="black"/>
                </a:solidFill>
              </a:rPr>
              <a:t>is roughly bounded on the north by the 101 Freeway; on the east by Alameda Street; on the south by 54th Street; and on the west by the 110 Freeway to the 10 Freeway to Western Ave. to 9th St. to Hoover St. to 3rd St. </a:t>
            </a:r>
            <a:r>
              <a:rPr lang="en-US" altLang="en-US" sz="1400" dirty="0" smtClean="0">
                <a:solidFill>
                  <a:prstClr val="black"/>
                </a:solidFill>
              </a:rPr>
              <a:t>and to </a:t>
            </a:r>
            <a:r>
              <a:rPr lang="en-US" altLang="en-US" sz="1400" dirty="0">
                <a:solidFill>
                  <a:prstClr val="black"/>
                </a:solidFill>
              </a:rPr>
              <a:t>Western Ave. </a:t>
            </a:r>
          </a:p>
        </p:txBody>
      </p:sp>
      <p:pic>
        <p:nvPicPr>
          <p:cNvPr id="6151" name="Picture 11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84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47900" y="3268663"/>
            <a:ext cx="46482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ea typeface="ＭＳ Ｐゴシック" pitchFamily="34" charset="-128"/>
              </a:rPr>
              <a:t>Hope Street Services &amp; Community Networks</a:t>
            </a:r>
          </a:p>
        </p:txBody>
      </p:sp>
      <p:sp>
        <p:nvSpPr>
          <p:cNvPr id="5123" name="Title 3"/>
          <p:cNvSpPr>
            <a:spLocks/>
          </p:cNvSpPr>
          <p:nvPr/>
        </p:nvSpPr>
        <p:spPr bwMode="auto">
          <a:xfrm>
            <a:off x="484188" y="201613"/>
            <a:ext cx="8229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E4A546"/>
                </a:solidFill>
              </a:rPr>
              <a:t>Community Needs Assessment</a:t>
            </a:r>
          </a:p>
        </p:txBody>
      </p:sp>
      <p:sp>
        <p:nvSpPr>
          <p:cNvPr id="5124" name="Text Box 94"/>
          <p:cNvSpPr txBox="1">
            <a:spLocks noChangeArrowheads="1"/>
          </p:cNvSpPr>
          <p:nvPr/>
        </p:nvSpPr>
        <p:spPr bwMode="auto">
          <a:xfrm>
            <a:off x="484188" y="5943600"/>
            <a:ext cx="73580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ea typeface="ＭＳ Ｐゴシック" pitchFamily="34" charset="-128"/>
              </a:rPr>
              <a:t>Community </a:t>
            </a:r>
            <a:r>
              <a:rPr lang="en-US" altLang="en-US" sz="1100" b="1" dirty="0">
                <a:ea typeface="ＭＳ Ｐゴシック" pitchFamily="34" charset="-128"/>
              </a:rPr>
              <a:t>Needs Assessment </a:t>
            </a:r>
            <a:r>
              <a:rPr lang="en-US" altLang="en-US" sz="1100" b="1" dirty="0" smtClean="0">
                <a:ea typeface="ＭＳ Ｐゴシック" pitchFamily="34" charset="-128"/>
              </a:rPr>
              <a:t>2016</a:t>
            </a:r>
            <a:endParaRPr lang="en-US" altLang="en-US" sz="1100" b="1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ea typeface="ＭＳ Ｐゴシック" pitchFamily="34" charset="-128"/>
            </a:endParaRP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7895372"/>
              </p:ext>
            </p:extLst>
          </p:nvPr>
        </p:nvGraphicFramePr>
        <p:xfrm>
          <a:off x="328613" y="898525"/>
          <a:ext cx="8486775" cy="4813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8883"/>
                <a:gridCol w="1355969"/>
                <a:gridCol w="1371923"/>
              </a:tblGrid>
              <a:tr h="396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Indicator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HSFC-EHS Service Area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Los Angeles County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Income/Poverty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Households </a:t>
                      </a:r>
                      <a:r>
                        <a:rPr lang="en-US" sz="1100" b="1" dirty="0">
                          <a:effectLst/>
                        </a:rPr>
                        <a:t>with annual incomes under $25,000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45%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24%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Families</a:t>
                      </a:r>
                      <a:r>
                        <a:rPr lang="en-US" sz="1100" b="1" baseline="0" dirty="0" smtClean="0">
                          <a:effectLst/>
                        </a:rPr>
                        <a:t> with children </a:t>
                      </a:r>
                      <a:r>
                        <a:rPr lang="en-US" sz="1100" b="1" dirty="0" smtClean="0">
                          <a:effectLst/>
                        </a:rPr>
                        <a:t>living </a:t>
                      </a:r>
                      <a:r>
                        <a:rPr lang="en-US" sz="1100" b="1" dirty="0">
                          <a:effectLst/>
                        </a:rPr>
                        <a:t>in poverty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12%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63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Children </a:t>
                      </a:r>
                      <a:r>
                        <a:rPr lang="en-US" sz="1100" b="1" baseline="0" dirty="0" smtClean="0">
                          <a:effectLst/>
                        </a:rPr>
                        <a:t> 0-4 year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living in poverty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22,823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(47%)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168,867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en-US" sz="1100" b="1" dirty="0" smtClean="0">
                          <a:effectLst/>
                        </a:rPr>
                        <a:t>27%)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Educational Attainment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Adults with </a:t>
                      </a:r>
                      <a:r>
                        <a:rPr lang="en-US" sz="1100" b="1" dirty="0">
                          <a:effectLst/>
                        </a:rPr>
                        <a:t>less than a 9</a:t>
                      </a:r>
                      <a:r>
                        <a:rPr lang="en-US" sz="1100" b="1" baseline="30000" dirty="0">
                          <a:effectLst/>
                        </a:rPr>
                        <a:t>th</a:t>
                      </a:r>
                      <a:r>
                        <a:rPr lang="en-US" sz="1100" b="1" dirty="0">
                          <a:effectLst/>
                        </a:rPr>
                        <a:t> grade education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29%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Ethnicity/Language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Population </a:t>
                      </a:r>
                      <a:r>
                        <a:rPr lang="en-US" sz="1100" b="1" dirty="0">
                          <a:effectLst/>
                        </a:rPr>
                        <a:t>that is Latino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69%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49%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305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Primary </a:t>
                      </a:r>
                      <a:r>
                        <a:rPr lang="en-US" sz="1100" b="1" dirty="0">
                          <a:effectLst/>
                        </a:rPr>
                        <a:t>language spoken at home is Spanish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68%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40%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/>
                        </a:rPr>
                        <a:t>Health/Prenatal Care</a:t>
                      </a: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159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Preterm Births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11%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10%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Prenatal</a:t>
                      </a:r>
                      <a:r>
                        <a:rPr lang="en-US" sz="1100" b="1" baseline="0" dirty="0" smtClean="0">
                          <a:effectLst/>
                        </a:rPr>
                        <a:t> Care in First Trimester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77%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82%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86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Infant</a:t>
                      </a:r>
                      <a:r>
                        <a:rPr lang="en-US" sz="1100" b="1" baseline="0" dirty="0" smtClean="0">
                          <a:effectLst/>
                        </a:rPr>
                        <a:t> Death Rate (per 1,000 live births)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2424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Childhood Disabilities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Children </a:t>
                      </a:r>
                      <a:r>
                        <a:rPr lang="en-US" sz="1100" b="1" dirty="0">
                          <a:effectLst/>
                        </a:rPr>
                        <a:t>with identified disabilities, </a:t>
                      </a:r>
                      <a:r>
                        <a:rPr lang="en-US" sz="1100" b="1" dirty="0" smtClean="0">
                          <a:effectLst/>
                        </a:rPr>
                        <a:t>0-17 </a:t>
                      </a:r>
                      <a:r>
                        <a:rPr lang="en-US" sz="1100" b="1" dirty="0">
                          <a:effectLst/>
                        </a:rPr>
                        <a:t>years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  <a:tr h="376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Childcare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    Shortfall</a:t>
                      </a:r>
                      <a:r>
                        <a:rPr lang="en-US" sz="1100" b="1" baseline="0" dirty="0" smtClean="0">
                          <a:effectLst/>
                        </a:rPr>
                        <a:t> of spaces for children 0-3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effectLst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 idx="4294967295"/>
          </p:nvPr>
        </p:nvSpPr>
        <p:spPr>
          <a:xfrm>
            <a:off x="917575" y="228600"/>
            <a:ext cx="8226425" cy="1143000"/>
          </a:xfrm>
        </p:spPr>
        <p:txBody>
          <a:bodyPr lIns="82058" tIns="41029" rIns="82058" bIns="41029"/>
          <a:lstStyle/>
          <a:p>
            <a:pPr algn="l" eaLnBrk="1" hangingPunct="1"/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EHS CCP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09600" y="1295400"/>
            <a:ext cx="777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EHS CCP program </a:t>
            </a:r>
            <a:r>
              <a:rPr lang="en-US" altLang="en-US" sz="1600" dirty="0"/>
              <a:t>provides </a:t>
            </a:r>
            <a:r>
              <a:rPr lang="en-US" altLang="en-US" sz="1600" dirty="0" smtClean="0"/>
              <a:t>full-day, year-round EHS Family Childcare Partnership services </a:t>
            </a:r>
            <a:r>
              <a:rPr lang="en-US" altLang="en-US" sz="1600" dirty="0"/>
              <a:t>for </a:t>
            </a:r>
            <a:r>
              <a:rPr lang="en-US" altLang="en-US" sz="1600" dirty="0" smtClean="0"/>
              <a:t> 16 low-income pregnant women and families </a:t>
            </a:r>
            <a:r>
              <a:rPr lang="en-US" altLang="en-US" sz="1600" dirty="0"/>
              <a:t>with young children, </a:t>
            </a:r>
            <a:r>
              <a:rPr lang="en-US" altLang="en-US" sz="1600" dirty="0" smtClean="0"/>
              <a:t>0‑4 </a:t>
            </a:r>
            <a:r>
              <a:rPr lang="en-US" altLang="en-US" sz="1600" dirty="0"/>
              <a:t>years of age. </a:t>
            </a:r>
            <a:r>
              <a:rPr lang="en-US" altLang="en-US" sz="1600" dirty="0" smtClean="0"/>
              <a:t>Services are provided in partnership with licensed community childcare providers and the California Department of Education.</a:t>
            </a:r>
            <a:endParaRPr lang="en-US" altLang="en-US" sz="16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Enrollment </a:t>
            </a:r>
            <a:r>
              <a:rPr lang="en-US" altLang="en-US" sz="1600" dirty="0"/>
              <a:t>priorities include children with special needs, children in foster care, homeless families, teen parents, and non-English speaking parents.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Working in close  </a:t>
            </a:r>
            <a:r>
              <a:rPr lang="en-US" altLang="en-US" sz="1600" dirty="0"/>
              <a:t>partnership with </a:t>
            </a:r>
            <a:r>
              <a:rPr lang="en-US" altLang="en-US" sz="1600" dirty="0" smtClean="0"/>
              <a:t>families, </a:t>
            </a:r>
            <a:r>
              <a:rPr lang="en-US" altLang="en-US" sz="1600" dirty="0"/>
              <a:t>our multidisciplinary team of teachers, home visitors, </a:t>
            </a:r>
            <a:r>
              <a:rPr lang="en-US" altLang="en-US" sz="1600" dirty="0" smtClean="0"/>
              <a:t>nurses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social workers and psychologists foster children’s </a:t>
            </a:r>
            <a:r>
              <a:rPr lang="en-US" altLang="en-US" sz="1600" dirty="0"/>
              <a:t>development </a:t>
            </a:r>
            <a:r>
              <a:rPr lang="en-US" altLang="en-US" sz="1600" dirty="0" smtClean="0"/>
              <a:t>and enhance </a:t>
            </a:r>
            <a:r>
              <a:rPr lang="en-US" altLang="en-US" sz="1600" dirty="0"/>
              <a:t>the quality of life for </a:t>
            </a:r>
            <a:r>
              <a:rPr lang="en-US" altLang="en-US" sz="1600" dirty="0" smtClean="0"/>
              <a:t>families -  ensuring access </a:t>
            </a:r>
            <a:r>
              <a:rPr lang="en-US" altLang="en-US" sz="1600" dirty="0"/>
              <a:t>to a comprehensive network of services, many of which are located on or adjacent to the CHMC campus.</a:t>
            </a:r>
          </a:p>
        </p:txBody>
      </p:sp>
      <p:pic>
        <p:nvPicPr>
          <p:cNvPr id="7173" name="Picture 12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52400"/>
            <a:ext cx="884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ropenskeV\AppData\Local\Microsoft\Windows\Temporary Internet Files\Content.IE5\XWA8K1AH\learn_play_grow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6670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2"/>
          <p:cNvSpPr>
            <a:spLocks/>
          </p:cNvSpPr>
          <p:nvPr/>
        </p:nvSpPr>
        <p:spPr bwMode="auto">
          <a:xfrm>
            <a:off x="458787" y="9751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/>
              <a:t>EHS Child Care Partnership (CCP) Program </a:t>
            </a:r>
            <a:r>
              <a:rPr lang="en-US" altLang="en-US" sz="2800" b="1" u="sng" dirty="0"/>
              <a:t>Enrollment</a:t>
            </a:r>
          </a:p>
        </p:txBody>
      </p:sp>
      <p:pic>
        <p:nvPicPr>
          <p:cNvPr id="8197" name="Picture 8" descr="Head Star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6700"/>
            <a:ext cx="7629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381000" y="2057400"/>
            <a:ext cx="2438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/>
              <a:t>EHS Childcare Partnership services are provided on a full-day, year-round basis, within licensed family childcare homes.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480401"/>
              </p:ext>
            </p:extLst>
          </p:nvPr>
        </p:nvGraphicFramePr>
        <p:xfrm>
          <a:off x="3276600" y="1490484"/>
          <a:ext cx="5707743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95235"/>
              </p:ext>
            </p:extLst>
          </p:nvPr>
        </p:nvGraphicFramePr>
        <p:xfrm>
          <a:off x="3124200" y="3810000"/>
          <a:ext cx="5715000" cy="219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036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S:\Clients\CLIENTS A-S\Hope Street Family Center\HSF-001 COLLATERAL PACKAGE\Creative\comp\Power Point temp\jpegs\HSF_001_PPT_C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08138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0244" name="Text Box 26"/>
          <p:cNvSpPr txBox="1">
            <a:spLocks noChangeArrowheads="1"/>
          </p:cNvSpPr>
          <p:nvPr/>
        </p:nvSpPr>
        <p:spPr bwMode="auto">
          <a:xfrm>
            <a:off x="457200" y="5291931"/>
            <a:ext cx="350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sp>
        <p:nvSpPr>
          <p:cNvPr id="10245" name="Text Box 27"/>
          <p:cNvSpPr txBox="1">
            <a:spLocks noChangeArrowheads="1"/>
          </p:cNvSpPr>
          <p:nvPr/>
        </p:nvSpPr>
        <p:spPr bwMode="auto">
          <a:xfrm>
            <a:off x="5105400" y="1600200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/>
              <a:t>Ten percent </a:t>
            </a:r>
            <a:r>
              <a:rPr lang="en-US" altLang="en-US" sz="1800" b="1" dirty="0"/>
              <a:t>(</a:t>
            </a:r>
            <a:r>
              <a:rPr lang="en-US" altLang="en-US" sz="1800" b="1" dirty="0" smtClean="0"/>
              <a:t>10%) </a:t>
            </a:r>
            <a:r>
              <a:rPr lang="en-US" altLang="en-US" sz="1800" b="1" dirty="0"/>
              <a:t>of </a:t>
            </a:r>
            <a:r>
              <a:rPr lang="en-US" altLang="en-US" sz="1800" b="1" dirty="0" smtClean="0"/>
              <a:t>EHS-CCP </a:t>
            </a:r>
            <a:r>
              <a:rPr lang="en-US" altLang="en-US" sz="1800" b="1" dirty="0"/>
              <a:t>children </a:t>
            </a:r>
            <a:r>
              <a:rPr lang="en-US" altLang="en-US" sz="1800" b="1" dirty="0" smtClean="0"/>
              <a:t>had </a:t>
            </a:r>
            <a:r>
              <a:rPr lang="en-US" altLang="en-US" sz="1800" b="1" dirty="0"/>
              <a:t>a disability,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meeting </a:t>
            </a:r>
            <a:r>
              <a:rPr lang="en-US" altLang="en-US" sz="1800" dirty="0"/>
              <a:t>the </a:t>
            </a:r>
            <a:r>
              <a:rPr lang="en-US" altLang="en-US" sz="1800" dirty="0" smtClean="0"/>
              <a:t>required </a:t>
            </a:r>
            <a:r>
              <a:rPr lang="en-US" altLang="en-US" sz="1800" dirty="0"/>
              <a:t>minimum of 10%.</a:t>
            </a:r>
          </a:p>
        </p:txBody>
      </p:sp>
      <p:sp>
        <p:nvSpPr>
          <p:cNvPr id="10246" name="Title 2"/>
          <p:cNvSpPr>
            <a:spLocks/>
          </p:cNvSpPr>
          <p:nvPr/>
        </p:nvSpPr>
        <p:spPr bwMode="auto">
          <a:xfrm>
            <a:off x="152400" y="210457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>
                <a:solidFill>
                  <a:schemeClr val="tx2"/>
                </a:solidFill>
              </a:rPr>
              <a:t>EHS CCP Mental </a:t>
            </a:r>
            <a:r>
              <a:rPr lang="en-US" altLang="en-US" sz="2800" b="1" u="sng" dirty="0">
                <a:solidFill>
                  <a:schemeClr val="tx2"/>
                </a:solidFill>
              </a:rPr>
              <a:t>Health &amp; Disabilities Services</a:t>
            </a:r>
          </a:p>
        </p:txBody>
      </p:sp>
      <p:pic>
        <p:nvPicPr>
          <p:cNvPr id="10247" name="Picture 29" descr="Head Star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57" y="229960"/>
            <a:ext cx="661862" cy="6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966928"/>
              </p:ext>
            </p:extLst>
          </p:nvPr>
        </p:nvGraphicFramePr>
        <p:xfrm>
          <a:off x="4343400" y="2971800"/>
          <a:ext cx="3971257" cy="36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84341"/>
              </p:ext>
            </p:extLst>
          </p:nvPr>
        </p:nvGraphicFramePr>
        <p:xfrm>
          <a:off x="-685800" y="1447800"/>
          <a:ext cx="6043613" cy="326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261206"/>
              </p:ext>
            </p:extLst>
          </p:nvPr>
        </p:nvGraphicFramePr>
        <p:xfrm>
          <a:off x="-685800" y="1619251"/>
          <a:ext cx="5967413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48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608138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aphicFrame>
        <p:nvGraphicFramePr>
          <p:cNvPr id="20627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45213"/>
              </p:ext>
            </p:extLst>
          </p:nvPr>
        </p:nvGraphicFramePr>
        <p:xfrm>
          <a:off x="533400" y="1143000"/>
          <a:ext cx="8001000" cy="4647846"/>
        </p:xfrm>
        <a:graphic>
          <a:graphicData uri="http://schemas.openxmlformats.org/drawingml/2006/table">
            <a:tbl>
              <a:tblPr/>
              <a:tblGrid>
                <a:gridCol w="5791200"/>
                <a:gridCol w="2209800"/>
              </a:tblGrid>
              <a:tr h="644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and pregnant women with an ongoing source of continuous, accessible health insurance and healthcare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up-to-date on a schedule of prevention and primary healthcare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92%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diagnosed with chronic condition needing treatment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Anemia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Asthma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Hearing difficulties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Vision problems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who received or are receiving medical treatment for identified conditions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0%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with up-to-date immunizations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Children with up-to-date preventative oral health care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92%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Pregnant women receiving prenatal health care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8" name="Title 2"/>
          <p:cNvSpPr>
            <a:spLocks/>
          </p:cNvSpPr>
          <p:nvPr/>
        </p:nvSpPr>
        <p:spPr bwMode="auto">
          <a:xfrm>
            <a:off x="533400" y="22860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>
                <a:solidFill>
                  <a:schemeClr val="tx2"/>
                </a:solidFill>
              </a:rPr>
              <a:t>EHS CCP Health </a:t>
            </a:r>
            <a:r>
              <a:rPr lang="en-US" altLang="en-US" sz="2800" b="1" u="sng" dirty="0">
                <a:solidFill>
                  <a:schemeClr val="tx2"/>
                </a:solidFill>
              </a:rPr>
              <a:t>Services Report</a:t>
            </a:r>
          </a:p>
        </p:txBody>
      </p:sp>
      <p:pic>
        <p:nvPicPr>
          <p:cNvPr id="9249" name="Picture 82" descr="Head Star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73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0" name="TextBox 1"/>
          <p:cNvSpPr txBox="1">
            <a:spLocks noChangeArrowheads="1"/>
          </p:cNvSpPr>
          <p:nvPr/>
        </p:nvSpPr>
        <p:spPr bwMode="auto">
          <a:xfrm>
            <a:off x="685800" y="6230938"/>
            <a:ext cx="15295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/>
              <a:t>2018 PIR </a:t>
            </a:r>
            <a:r>
              <a:rPr lang="en-US" altLang="en-US" sz="1600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899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13603</TotalTime>
  <Words>1386</Words>
  <Application>Microsoft Office PowerPoint</Application>
  <PresentationFormat>On-screen Show (4:3)</PresentationFormat>
  <Paragraphs>267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EHS CCP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EHS CCP End of Year Financials</vt:lpstr>
      <vt:lpstr>EHS CCP FY 2018-19 Budget Projections</vt:lpstr>
      <vt:lpstr>EHS CCP  Federal and Non-Federal Share Budget</vt:lpstr>
      <vt:lpstr>PowerPoint Presentation</vt:lpstr>
    </vt:vector>
  </TitlesOfParts>
  <Company>Catholic Healthcare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CHW</dc:creator>
  <cp:lastModifiedBy>Alatorre, Denise - CHMC</cp:lastModifiedBy>
  <cp:revision>264</cp:revision>
  <cp:lastPrinted>2019-03-29T17:25:52Z</cp:lastPrinted>
  <dcterms:created xsi:type="dcterms:W3CDTF">2011-06-06T21:59:34Z</dcterms:created>
  <dcterms:modified xsi:type="dcterms:W3CDTF">2019-03-29T19:38:32Z</dcterms:modified>
</cp:coreProperties>
</file>